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7" r:id="rId4"/>
    <p:sldId id="259" r:id="rId5"/>
    <p:sldId id="265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B1DFAA-D326-490A-8B29-9224B31BCC4E}" v="559" dt="2020-09-30T07:26:03.421"/>
    <p1510:client id="{1EC12E1B-D1E6-4F34-BE41-DE40C70D65FC}" v="1778" dt="2020-09-30T07:10:48.4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>
        <p:scale>
          <a:sx n="76" d="100"/>
          <a:sy n="76" d="100"/>
        </p:scale>
        <p:origin x="-108" y="-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xmlns="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81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xmlns="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44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xmlns="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62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xmlns="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460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xmlns="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51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xmlns="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28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xmlns="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67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xmlns="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36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xmlns="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944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xmlns="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70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xmlns="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10/5/2020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603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10/5/2020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12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3A397E3E-B90C-4D82-BAAA-36F7AC6A45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31F3891-55AC-4560-BC41-417B81710B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 w="28575">
            <a:noFill/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33F35CE5-6CA7-4309-88BC-D7436FD3AB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446682" y="503112"/>
            <a:ext cx="4860256" cy="4589316"/>
            <a:chOff x="1481312" y="743744"/>
            <a:chExt cx="4860256" cy="458931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2C1D3151-5F97-4860-B56C-C98BD62CC2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190317A6-3E5E-46BE-88E4-8BA01446A6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xmlns="" id="{8DE96824-E506-4448-8704-5EC7BF7BC5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45099" y="407733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639" y="558643"/>
            <a:ext cx="4579668" cy="3028072"/>
          </a:xfrm>
        </p:spPr>
        <p:txBody>
          <a:bodyPr>
            <a:normAutofit/>
          </a:bodyPr>
          <a:lstStyle/>
          <a:p>
            <a:r>
              <a:rPr lang="en-US" sz="2400" dirty="0">
                <a:cs typeface="Calibri Light"/>
              </a:rPr>
              <a:t>Pecunia Bank Management</a:t>
            </a:r>
            <a:endParaRPr lang="en-US" sz="24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14301" y="3669150"/>
            <a:ext cx="4721851" cy="1246799"/>
          </a:xfrm>
        </p:spPr>
        <p:txBody>
          <a:bodyPr/>
          <a:lstStyle/>
          <a:p>
            <a:r>
              <a:rPr lang="en-US" dirty="0" smtClean="0"/>
              <a:t>By</a:t>
            </a:r>
          </a:p>
          <a:p>
            <a:r>
              <a:rPr lang="en-US" dirty="0" smtClean="0"/>
              <a:t>K.Rohith </a:t>
            </a:r>
            <a:r>
              <a:rPr lang="en-US" dirty="0"/>
              <a:t>kumar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347ABF-4C13-4C37-A7FC-73820B3A7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778782"/>
            <a:ext cx="10515600" cy="683306"/>
          </a:xfrm>
        </p:spPr>
        <p:txBody>
          <a:bodyPr>
            <a:normAutofit fontScale="90000"/>
          </a:bodyPr>
          <a:lstStyle/>
          <a:p>
            <a:r>
              <a:rPr lang="en-US" i="1" u="sng" dirty="0" smtClean="0">
                <a:ea typeface="+mj-lt"/>
                <a:cs typeface="+mj-lt"/>
              </a:rPr>
              <a:t>Transaction Module</a:t>
            </a:r>
            <a:endParaRPr lang="en-US" u="sng" dirty="0">
              <a:ea typeface="+mj-lt"/>
              <a:cs typeface="+mj-lt"/>
            </a:endParaRP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9E85F22-ED75-48A0-9612-0387F9BB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7" y="2478767"/>
            <a:ext cx="10787743" cy="36981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ea typeface="+mn-lt"/>
                <a:cs typeface="+mn-lt"/>
              </a:rPr>
              <a:t>Here Crediting and Debiting the amount is done by account Number mentioned in cheque.</a:t>
            </a:r>
            <a:endParaRPr lang="en-US" dirty="0">
              <a:ea typeface="+mn-lt"/>
              <a:cs typeface="+mn-lt"/>
            </a:endParaRPr>
          </a:p>
          <a:p>
            <a:r>
              <a:rPr lang="en-IN" dirty="0">
                <a:ea typeface="+mn-lt"/>
                <a:cs typeface="+mn-lt"/>
              </a:rPr>
              <a:t>After Crediting or Debiting the amount from the account the transaction details will be updated in transaction table and Account Balance is Updated in respective Account.</a:t>
            </a:r>
            <a:endParaRPr lang="en-US" dirty="0">
              <a:ea typeface="+mn-lt"/>
              <a:cs typeface="+mn-lt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F91A26B-611D-4684-983A-673E708DC741}"/>
              </a:ext>
            </a:extLst>
          </p:cNvPr>
          <p:cNvSpPr txBox="1"/>
          <p:nvPr/>
        </p:nvSpPr>
        <p:spPr>
          <a:xfrm>
            <a:off x="653143" y="1709057"/>
            <a:ext cx="905691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/>
              <a:t>Transactions Using Cheque </a:t>
            </a:r>
          </a:p>
        </p:txBody>
      </p:sp>
    </p:spTree>
    <p:extLst>
      <p:ext uri="{BB962C8B-B14F-4D97-AF65-F5344CB8AC3E}">
        <p14:creationId xmlns:p14="http://schemas.microsoft.com/office/powerpoint/2010/main" val="2953085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xmlns="" id="{6F0DFABA-F344-4F35-861C-87467625E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959" y="2682658"/>
            <a:ext cx="2286000" cy="2286000"/>
          </a:xfrm>
          <a:prstGeom prst="rect">
            <a:avLst/>
          </a:prstGeom>
        </p:spPr>
      </p:pic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xmlns="" id="{B7243AEA-ACD6-4332-8225-1F5300C08D77}"/>
              </a:ext>
            </a:extLst>
          </p:cNvPr>
          <p:cNvSpPr/>
          <p:nvPr/>
        </p:nvSpPr>
        <p:spPr>
          <a:xfrm flipH="1">
            <a:off x="1242981" y="1351835"/>
            <a:ext cx="3629067" cy="1415601"/>
          </a:xfrm>
          <a:prstGeom prst="cloudCallout">
            <a:avLst/>
          </a:prstGeom>
          <a:solidFill>
            <a:srgbClr val="6FDE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 lvl="0">
              <a:defRPr lang="en-US"/>
            </a:defPPr>
            <a:lvl1pPr marL="0" lv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tx1"/>
                </a:solidFill>
                <a:latin typeface="Arial"/>
                <a:cs typeface="Arial"/>
              </a:rPr>
              <a:t>As an Employee I can make credit transactions using cheque</a:t>
            </a:r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xmlns="" id="{EB3EB106-E71F-4E50-A5DD-9AFA453FFDB4}"/>
              </a:ext>
            </a:extLst>
          </p:cNvPr>
          <p:cNvSpPr/>
          <p:nvPr/>
        </p:nvSpPr>
        <p:spPr>
          <a:xfrm>
            <a:off x="6447756" y="1099759"/>
            <a:ext cx="3978616" cy="1780942"/>
          </a:xfrm>
          <a:prstGeom prst="cloudCallout">
            <a:avLst/>
          </a:prstGeom>
          <a:solidFill>
            <a:srgbClr val="6FDED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 lvl="0">
              <a:defRPr lang="en-US"/>
            </a:defPPr>
            <a:lvl1pPr marL="0" lv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tx1"/>
                </a:solidFill>
                <a:latin typeface="Arial"/>
                <a:ea typeface="Verdana"/>
                <a:cs typeface="Arial"/>
              </a:rPr>
              <a:t>As  an Employee I can make debit transactions using cheque</a:t>
            </a:r>
          </a:p>
        </p:txBody>
      </p:sp>
    </p:spTree>
    <p:extLst>
      <p:ext uri="{BB962C8B-B14F-4D97-AF65-F5344CB8AC3E}">
        <p14:creationId xmlns:p14="http://schemas.microsoft.com/office/powerpoint/2010/main" val="1415544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A2269F-ABF7-45CB-BCC8-B2AD7BEFF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48" y="441922"/>
            <a:ext cx="10515600" cy="647070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Class</a:t>
            </a:r>
            <a:r>
              <a:rPr lang="en-US" dirty="0"/>
              <a:t> </a:t>
            </a:r>
            <a:r>
              <a:rPr lang="en-US" u="sng" dirty="0"/>
              <a:t>Diagram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317AE861-2318-4ED8-98F7-0CD8AF9FA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212" y="1084501"/>
            <a:ext cx="10862739" cy="5666272"/>
          </a:xfrm>
        </p:spPr>
      </p:pic>
    </p:spTree>
    <p:extLst>
      <p:ext uri="{BB962C8B-B14F-4D97-AF65-F5344CB8AC3E}">
        <p14:creationId xmlns:p14="http://schemas.microsoft.com/office/powerpoint/2010/main" val="3788742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6">
            <a:extLst>
              <a:ext uri="{FF2B5EF4-FFF2-40B4-BE49-F238E27FC236}">
                <a16:creationId xmlns:a16="http://schemas.microsoft.com/office/drawing/2014/main" xmlns="" id="{3686D5F1-3CCA-4B7D-96B6-65634BC6B8A4}"/>
              </a:ext>
            </a:extLst>
          </p:cNvPr>
          <p:cNvSpPr>
            <a:spLocks noGrp="1"/>
          </p:cNvSpPr>
          <p:nvPr/>
        </p:nvSpPr>
        <p:spPr>
          <a:xfrm>
            <a:off x="895350" y="1387475"/>
            <a:ext cx="10458450" cy="4789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l" rtl="0" eaLnBrk="1" fontAlgn="t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b="1" i="0" u="none" strike="noStrike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b="1" i="0" u="none" strike="noStrike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            Account Details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b="1" i="0" u="none" strike="noStrike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AccountId                        String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b="1" i="0" u="none" strike="noStrike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AccountBalance             Double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b="1" i="0" u="none" strike="noStrike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                                                    </a:t>
            </a:r>
          </a:p>
          <a:p>
            <a:pPr marL="0" algn="l" rtl="0" eaLnBrk="1" fontAlgn="t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b="1" dirty="0">
                <a:solidFill>
                  <a:srgbClr val="FFFFFF"/>
                </a:solidFill>
                <a:latin typeface="Calibri" panose="020F0502020204030204" pitchFamily="34" charset="0"/>
              </a:rPr>
              <a:t>                    oner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F8466CD-34E7-4420-AD23-241D7ED143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3587" y="328797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4C5889A0-EF05-47E0-A53B-58F8B2D866B8}"/>
              </a:ext>
            </a:extLst>
          </p:cNvPr>
          <p:cNvCxnSpPr/>
          <p:nvPr/>
        </p:nvCxnSpPr>
        <p:spPr>
          <a:xfrm>
            <a:off x="5694745" y="5081767"/>
            <a:ext cx="0" cy="6374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xmlns="" id="{F1E3E390-1B15-4404-90FF-90907BF94AE1}"/>
              </a:ext>
            </a:extLst>
          </p:cNvPr>
          <p:cNvCxnSpPr/>
          <p:nvPr/>
        </p:nvCxnSpPr>
        <p:spPr>
          <a:xfrm>
            <a:off x="5692695" y="5700170"/>
            <a:ext cx="2504667" cy="19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10C3968B-06C3-4052-904E-AA86267371C0}"/>
              </a:ext>
            </a:extLst>
          </p:cNvPr>
          <p:cNvCxnSpPr/>
          <p:nvPr/>
        </p:nvCxnSpPr>
        <p:spPr>
          <a:xfrm flipH="1">
            <a:off x="2337054" y="4403598"/>
            <a:ext cx="19536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xmlns="" id="{D9CAC99E-A810-41DA-9996-BB45F7169F46}"/>
              </a:ext>
            </a:extLst>
          </p:cNvPr>
          <p:cNvCxnSpPr/>
          <p:nvPr/>
        </p:nvCxnSpPr>
        <p:spPr>
          <a:xfrm flipV="1">
            <a:off x="2337054" y="3505259"/>
            <a:ext cx="0" cy="898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xmlns="" id="{4416AB5E-1004-41E7-B13D-E2A106CF06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584534"/>
              </p:ext>
            </p:extLst>
          </p:nvPr>
        </p:nvGraphicFramePr>
        <p:xfrm>
          <a:off x="704850" y="1790700"/>
          <a:ext cx="3165534" cy="1762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5534">
                  <a:extLst>
                    <a:ext uri="{9D8B030D-6E8A-4147-A177-3AD203B41FA5}">
                      <a16:colId xmlns:a16="http://schemas.microsoft.com/office/drawing/2014/main" xmlns="" val="1301920152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fontAlgn="base"/>
                      <a:r>
                        <a:rPr lang="en-IN" sz="1100" dirty="0">
                          <a:effectLst/>
                        </a:rPr>
                        <a:t>                     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100" dirty="0">
                          <a:effectLst/>
                        </a:rPr>
                        <a:t>               </a:t>
                      </a:r>
                      <a:r>
                        <a:rPr lang="en-IN" sz="1600" dirty="0">
                          <a:effectLst/>
                        </a:rPr>
                        <a:t>Account Details​</a:t>
                      </a:r>
                      <a:endParaRPr lang="en-IN" b="1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93633362"/>
                  </a:ext>
                </a:extLst>
              </a:tr>
              <a:tr h="1190625">
                <a:tc>
                  <a:txBody>
                    <a:bodyPr/>
                    <a:lstStyle/>
                    <a:p>
                      <a:pPr fontAlgn="base"/>
                      <a:r>
                        <a:rPr lang="en-IN" sz="1400" dirty="0">
                          <a:effectLst/>
                        </a:rPr>
                        <a:t>AccountId                        String​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400" dirty="0">
                          <a:effectLst/>
                        </a:rPr>
                        <a:t>AccountBalance             Double​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100" dirty="0">
                          <a:effectLst/>
                        </a:rPr>
                        <a:t> ​</a:t>
                      </a:r>
                      <a:r>
                        <a:rPr lang="en-IN" sz="1600" dirty="0">
                          <a:effectLst/>
                        </a:rPr>
                        <a:t>L</a:t>
                      </a:r>
                      <a:r>
                        <a:rPr lang="en-IN" sz="1400" dirty="0">
                          <a:effectLst/>
                        </a:rPr>
                        <a:t>astUpdate                     Date</a:t>
                      </a:r>
                      <a:endParaRPr lang="en-IN" sz="1400" b="1" dirty="0" err="1">
                        <a:effectLst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6277643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9BC7095B-B33A-4902-B0B4-EEAF486000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6966515"/>
              </p:ext>
            </p:extLst>
          </p:nvPr>
        </p:nvGraphicFramePr>
        <p:xfrm>
          <a:off x="4324350" y="2857500"/>
          <a:ext cx="3057525" cy="2345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7525">
                  <a:extLst>
                    <a:ext uri="{9D8B030D-6E8A-4147-A177-3AD203B41FA5}">
                      <a16:colId xmlns:a16="http://schemas.microsoft.com/office/drawing/2014/main" xmlns="" val="1599818912"/>
                    </a:ext>
                  </a:extLst>
                </a:gridCol>
              </a:tblGrid>
              <a:tr h="556429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800" dirty="0">
                          <a:effectLst/>
                        </a:rPr>
                        <a:t>               Cheque​</a:t>
                      </a:r>
                      <a:endParaRPr lang="en-IN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05955394"/>
                  </a:ext>
                </a:extLst>
              </a:tr>
              <a:tr h="1789306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500" dirty="0">
                          <a:effectLst/>
                        </a:rPr>
                        <a:t>chequeId</a:t>
                      </a:r>
                      <a:r>
                        <a:rPr lang="en-IN" sz="1400" dirty="0">
                          <a:effectLst/>
                        </a:rPr>
                        <a:t>                             </a:t>
                      </a:r>
                      <a:r>
                        <a:rPr lang="en-IN" sz="1500" dirty="0">
                          <a:effectLst/>
                        </a:rPr>
                        <a:t>String​</a:t>
                      </a:r>
                      <a:endParaRPr lang="en-IN" dirty="0">
                        <a:effectLst/>
                      </a:endParaRPr>
                    </a:p>
                    <a:p>
                      <a:pPr algn="l" fontAlgn="base"/>
                      <a:r>
                        <a:rPr lang="en-IN" sz="1500" dirty="0">
                          <a:effectLst/>
                        </a:rPr>
                        <a:t>chequenum                       String ​</a:t>
                      </a:r>
                      <a:endParaRPr lang="en-IN" dirty="0">
                        <a:effectLst/>
                      </a:endParaRPr>
                    </a:p>
                    <a:p>
                      <a:pPr algn="l" fontAlgn="base"/>
                      <a:r>
                        <a:rPr lang="en-IN" sz="1500" dirty="0">
                          <a:effectLst/>
                        </a:rPr>
                        <a:t>chequeAccountNo           String​</a:t>
                      </a:r>
                      <a:endParaRPr lang="en-IN" dirty="0">
                        <a:effectLst/>
                      </a:endParaRPr>
                    </a:p>
                    <a:p>
                      <a:pPr algn="l" fontAlgn="base"/>
                      <a:r>
                        <a:rPr lang="en-IN" sz="1500" dirty="0">
                          <a:effectLst/>
                        </a:rPr>
                        <a:t>chequeHolderName        String​</a:t>
                      </a:r>
                      <a:endParaRPr lang="en-IN" dirty="0">
                        <a:effectLst/>
                      </a:endParaRPr>
                    </a:p>
                    <a:p>
                      <a:pPr algn="l" fontAlgn="base"/>
                      <a:r>
                        <a:rPr lang="en-IN" sz="1500" dirty="0">
                          <a:effectLst/>
                        </a:rPr>
                        <a:t>chequeBankName           String​</a:t>
                      </a:r>
                      <a:endParaRPr lang="en-IN" dirty="0">
                        <a:effectLst/>
                      </a:endParaRPr>
                    </a:p>
                    <a:p>
                      <a:pPr algn="l" fontAlgn="base"/>
                      <a:r>
                        <a:rPr lang="en-IN" sz="1500" dirty="0">
                          <a:effectLst/>
                        </a:rPr>
                        <a:t>chequeIFSC                      String​</a:t>
                      </a:r>
                      <a:endParaRPr lang="en-IN" dirty="0">
                        <a:effectLst/>
                      </a:endParaRPr>
                    </a:p>
                    <a:p>
                      <a:pPr algn="l" fontAlgn="base"/>
                      <a:r>
                        <a:rPr lang="en-IN" sz="1100" dirty="0">
                          <a:effectLst/>
                        </a:rPr>
                        <a:t>​</a:t>
                      </a:r>
                      <a:endParaRPr lang="en-IN" b="1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3896616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xmlns="" id="{BDEB183D-1FB3-4698-9235-816CCAADEA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300479"/>
              </p:ext>
            </p:extLst>
          </p:nvPr>
        </p:nvGraphicFramePr>
        <p:xfrm>
          <a:off x="8220075" y="3476625"/>
          <a:ext cx="3190983" cy="3166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983">
                  <a:extLst>
                    <a:ext uri="{9D8B030D-6E8A-4147-A177-3AD203B41FA5}">
                      <a16:colId xmlns:a16="http://schemas.microsoft.com/office/drawing/2014/main" xmlns="" val="3008877528"/>
                    </a:ext>
                  </a:extLst>
                </a:gridCol>
              </a:tblGrid>
              <a:tr h="554458">
                <a:tc>
                  <a:txBody>
                    <a:bodyPr/>
                    <a:lstStyle/>
                    <a:p>
                      <a:pPr fontAlgn="base"/>
                      <a:r>
                        <a:rPr lang="en-IN" sz="1100" dirty="0">
                          <a:effectLst/>
                        </a:rPr>
                        <a:t>                                    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800" dirty="0">
                          <a:effectLst/>
                        </a:rPr>
                        <a:t>                Transaction​</a:t>
                      </a:r>
                      <a:endParaRPr lang="en-IN" b="1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2727999"/>
                  </a:ext>
                </a:extLst>
              </a:tr>
              <a:tr h="2612350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transactionId                String​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600" dirty="0">
                          <a:effectLst/>
                        </a:rPr>
                        <a:t>transAccountId            String 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600" dirty="0">
                          <a:effectLst/>
                        </a:rPr>
                        <a:t>transType                      String 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600" dirty="0">
                          <a:effectLst/>
                        </a:rPr>
                        <a:t>transDate                      Date​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600" dirty="0">
                          <a:effectLst/>
                        </a:rPr>
                        <a:t>transAmount                String​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600" dirty="0">
                          <a:effectLst/>
                        </a:rPr>
                        <a:t>transFrom                      String​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600" dirty="0">
                          <a:effectLst/>
                        </a:rPr>
                        <a:t>transTo                           String​</a:t>
                      </a:r>
                      <a:endParaRPr lang="en-IN" dirty="0">
                        <a:effectLst/>
                      </a:endParaRPr>
                    </a:p>
                    <a:p>
                      <a:pPr fontAlgn="base"/>
                      <a:r>
                        <a:rPr lang="en-IN" sz="1600" dirty="0">
                          <a:effectLst/>
                        </a:rPr>
                        <a:t>transOption                  String</a:t>
                      </a:r>
                      <a:r>
                        <a:rPr lang="en-IN" sz="1100" dirty="0">
                          <a:effectLst/>
                        </a:rPr>
                        <a:t> ​</a:t>
                      </a:r>
                    </a:p>
                    <a:p>
                      <a:pPr lvl="0">
                        <a:buNone/>
                      </a:pPr>
                      <a:r>
                        <a:rPr lang="en-IN" sz="1600" dirty="0">
                          <a:effectLst/>
                        </a:rPr>
                        <a:t>transClosingBalance  Double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9759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0EB8342-8621-473F-9A87-57F470503795}"/>
              </a:ext>
            </a:extLst>
          </p:cNvPr>
          <p:cNvSpPr txBox="1"/>
          <p:nvPr/>
        </p:nvSpPr>
        <p:spPr>
          <a:xfrm>
            <a:off x="714375" y="571500"/>
            <a:ext cx="874395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u="sng" dirty="0"/>
              <a:t>Class Diagram of Transactions Using Cheque</a:t>
            </a:r>
          </a:p>
        </p:txBody>
      </p:sp>
    </p:spTree>
    <p:extLst>
      <p:ext uri="{BB962C8B-B14F-4D97-AF65-F5344CB8AC3E}">
        <p14:creationId xmlns:p14="http://schemas.microsoft.com/office/powerpoint/2010/main" val="386128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2EA8A1-433D-43DD-A32A-804688E43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0659"/>
          </a:xfrm>
        </p:spPr>
        <p:txBody>
          <a:bodyPr/>
          <a:lstStyle/>
          <a:p>
            <a:r>
              <a:rPr lang="en-US" u="sng" dirty="0"/>
              <a:t>Use Case Diagram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6A90FA4F-1390-46B4-81EA-32AFEA15FE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913" y="1355899"/>
            <a:ext cx="8290336" cy="5134214"/>
          </a:xfrm>
        </p:spPr>
      </p:pic>
    </p:spTree>
    <p:extLst>
      <p:ext uri="{BB962C8B-B14F-4D97-AF65-F5344CB8AC3E}">
        <p14:creationId xmlns:p14="http://schemas.microsoft.com/office/powerpoint/2010/main" val="1757262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8E5245-3B32-4608-B42B-0C4FA0AE3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433" y="417318"/>
            <a:ext cx="10515600" cy="1356877"/>
          </a:xfrm>
        </p:spPr>
        <p:txBody>
          <a:bodyPr>
            <a:normAutofit/>
          </a:bodyPr>
          <a:lstStyle/>
          <a:p>
            <a:r>
              <a:rPr lang="en-US" sz="3200" u="sng" dirty="0">
                <a:ea typeface="+mj-lt"/>
                <a:cs typeface="+mj-lt"/>
              </a:rPr>
              <a:t>Sequential Diagram of Debit Using Cheque</a:t>
            </a:r>
          </a:p>
          <a:p>
            <a:endParaRPr lang="en-US" sz="3200" u="sng" dirty="0">
              <a:ea typeface="+mj-lt"/>
              <a:cs typeface="+mj-l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4BEAAE45-26B2-44AA-BDF9-BCB6873C6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253" y="1373061"/>
            <a:ext cx="10321850" cy="5395172"/>
          </a:xfrm>
        </p:spPr>
      </p:pic>
    </p:spTree>
    <p:extLst>
      <p:ext uri="{BB962C8B-B14F-4D97-AF65-F5344CB8AC3E}">
        <p14:creationId xmlns:p14="http://schemas.microsoft.com/office/powerpoint/2010/main" val="557167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CAF7B7-A907-4343-BA1A-E311D05EF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u="sng" dirty="0"/>
              <a:t>Sequential Diagram of Credit Using Cheque</a:t>
            </a:r>
            <a:endParaRPr lang="en-US" sz="3200" u="sng" dirty="0">
              <a:ea typeface="+mj-lt"/>
              <a:cs typeface="+mj-lt"/>
            </a:endParaRPr>
          </a:p>
          <a:p>
            <a:endParaRPr lang="en-US" sz="3200" u="sng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18621928-10E2-43E8-8F82-0C47CFB1C5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0324" y="1145083"/>
            <a:ext cx="10600529" cy="5489117"/>
          </a:xfrm>
        </p:spPr>
      </p:pic>
    </p:spTree>
    <p:extLst>
      <p:ext uri="{BB962C8B-B14F-4D97-AF65-F5344CB8AC3E}">
        <p14:creationId xmlns:p14="http://schemas.microsoft.com/office/powerpoint/2010/main" val="334981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DD9521E-7676-49EF-9531-545BC515EAC0}"/>
              </a:ext>
            </a:extLst>
          </p:cNvPr>
          <p:cNvSpPr txBox="1"/>
          <p:nvPr/>
        </p:nvSpPr>
        <p:spPr>
          <a:xfrm>
            <a:off x="4125238" y="3433325"/>
            <a:ext cx="33528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92325602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AnalogousFromDarkSeedLeftStep">
      <a:dk1>
        <a:srgbClr val="000000"/>
      </a:dk1>
      <a:lt1>
        <a:srgbClr val="FFFFFF"/>
      </a:lt1>
      <a:dk2>
        <a:srgbClr val="243041"/>
      </a:dk2>
      <a:lt2>
        <a:srgbClr val="E2E8E3"/>
      </a:lt2>
      <a:accent1>
        <a:srgbClr val="D63AB0"/>
      </a:accent1>
      <a:accent2>
        <a:srgbClr val="A928C4"/>
      </a:accent2>
      <a:accent3>
        <a:srgbClr val="7A3AD6"/>
      </a:accent3>
      <a:accent4>
        <a:srgbClr val="4C4DCE"/>
      </a:accent4>
      <a:accent5>
        <a:srgbClr val="3A7CD6"/>
      </a:accent5>
      <a:accent6>
        <a:srgbClr val="28ABC4"/>
      </a:accent6>
      <a:hlink>
        <a:srgbClr val="5875C7"/>
      </a:hlink>
      <a:folHlink>
        <a:srgbClr val="7F7F7F"/>
      </a:folHlink>
    </a:clrScheme>
    <a:fontScheme name="Source Sans Pro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</TotalTime>
  <Words>61</Words>
  <Application>Microsoft Office PowerPoint</Application>
  <PresentationFormat>Custom</PresentationFormat>
  <Paragraphs>45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FunkyShapesVTI</vt:lpstr>
      <vt:lpstr>Pecunia Bank Management</vt:lpstr>
      <vt:lpstr>Transaction Module </vt:lpstr>
      <vt:lpstr>PowerPoint Presentation</vt:lpstr>
      <vt:lpstr>Class Diagram</vt:lpstr>
      <vt:lpstr>PowerPoint Presentation</vt:lpstr>
      <vt:lpstr>Use Case Diagram</vt:lpstr>
      <vt:lpstr>Sequential Diagram of Debit Using Cheque </vt:lpstr>
      <vt:lpstr>Sequential Diagram of Credit Using Cheque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Windows User</cp:lastModifiedBy>
  <cp:revision>888</cp:revision>
  <dcterms:created xsi:type="dcterms:W3CDTF">2020-09-30T05:25:04Z</dcterms:created>
  <dcterms:modified xsi:type="dcterms:W3CDTF">2020-10-05T11:40:26Z</dcterms:modified>
</cp:coreProperties>
</file>

<file path=docProps/thumbnail.jpeg>
</file>